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61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E3341-CA07-9540-9B75-2F6225BB1A5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2FDF-714F-3F42-BCCE-8F29528D1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12FDF-714F-3F42-BCCE-8F29528D1D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1482-859C-AF42-8565-393F325C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0F9-7AB7-0648-84DD-C295FCC1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178C-BABC-9444-80DA-2D55717E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C560-1764-3B4E-90DB-06595830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5AF-D818-0746-AF70-362203C1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7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9B32-AC3F-AE49-A728-8DC8412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55099-50B8-D84B-8096-1DA32BF36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0B27-BFFF-0642-B840-1306A714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5817F-5DAC-7344-A47B-3D1FB367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6BB-0CEC-C84D-8ECF-FFE7EB07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28DDA-AAB6-1048-ACEB-3F4F26F97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37459-A71F-5246-B796-4742A60C3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C19F2-9481-F442-B316-F3EBC5A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2989-77EE-E842-A6E5-812A185F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6537-638A-2A46-87BE-4A143C31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4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CDB6-5B5B-8242-8FF6-E1A93E20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E2D71-41A9-DB42-83AD-7480667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A834-E4AF-1A4E-BE2B-DE5F5425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6245-CBF3-6F46-B170-5020CE55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46A4-8BF4-E549-B9BB-D6759BBD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A1CE-E528-C644-B6B8-5474B41D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7B-B8FC-A94D-B6AB-3B59163C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33B6-6B37-0440-BB76-4B44DBF2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5E94-71C1-6845-B165-B75E6B3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8FF82-3E23-334F-AFA2-CF9C3FBA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91C-D079-E34E-971D-AC98789C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B1B0-CA71-D748-AC14-200B9DF37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074CB-5B6D-574A-BCF7-A6348B61A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FF7A-022E-8D42-BCBE-7652DFC5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D854E-4255-CF45-84DB-605E2496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C062-9823-984F-BDCA-16A7A6CC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1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8E0-199E-E641-86D1-67FEC349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F3395-EC75-7C45-86BC-213F578FC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D2B45-C71F-344D-9DD9-A652E1B4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8452-E954-2441-8DF2-B1195CCD8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C349-046A-2F47-9D84-0861FB1B7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B0DF-8CDF-A847-B1AC-E8B0D435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43987-85ED-A84E-8987-BD86888E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F29EF-0C96-884D-99AE-957D2DD5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C85A-C8A9-6046-8E19-0A033140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E5533-C9B5-374C-86D0-5621D696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7D114-3ABA-8B40-8332-EDD10DBE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AD82-0419-E447-B04F-288AE697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E7240-E972-A541-8DF6-8C77486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CDFCF-641D-5B44-8FB5-A464F837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4D0A-64D2-FA4A-B889-DEAEAA62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20D1-5C5E-A140-AE4C-CF24BB8B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8DE9-725D-BA46-B6AF-CDC861A8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DA269-0492-E44E-9308-EBBF7FAC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6826-34F9-F542-BD15-286C806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3AAFA-7060-184E-8DC3-EE1EE043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C00C-A959-A347-8E7A-F49E32A5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1F4-D9F2-384D-8A82-8D110AA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15E85-9E9D-F841-943B-2BA4A3464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3C15-0111-544F-A719-49B01464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BF70-CBA3-C44C-8427-933C555F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93C3-397B-AA44-BEF5-42EE64E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3389D-508A-1A4C-8EC1-8528DB29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4526-881D-CF4B-9741-2D98E00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8F37-A9C8-8F45-924C-0C76C247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A1ABB-EAA9-6C41-80FC-868258D0C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4D1D-5F46-564B-89D7-2BAA0887CFC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3659-5CD5-EF46-91D4-E524627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1B42-ADB7-C748-A5AF-E93D753D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4E808-A5E9-074E-AA9B-92EAC0C9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archive.linux.duke.edu/cra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coisbirgand/BAE204-Qlab" TargetMode="External"/><Relationship Id="rId2" Type="http://schemas.openxmlformats.org/officeDocument/2006/relationships/hyperlink" Target="https://github.com/francoisbirgan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C844-DE8B-7D4E-937B-BDE3EBC6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variability of flows and concentrations in watersheds using R markdown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C00F3-BB0F-4649-919A-F7A883DC6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3324"/>
            <a:ext cx="9144000" cy="864476"/>
          </a:xfrm>
        </p:spPr>
        <p:txBody>
          <a:bodyPr>
            <a:normAutofit/>
          </a:bodyPr>
          <a:lstStyle/>
          <a:p>
            <a:r>
              <a:rPr lang="en-US" dirty="0"/>
              <a:t>BAE204, 24 March 2022</a:t>
            </a:r>
          </a:p>
        </p:txBody>
      </p:sp>
    </p:spTree>
    <p:extLst>
      <p:ext uri="{BB962C8B-B14F-4D97-AF65-F5344CB8AC3E}">
        <p14:creationId xmlns:p14="http://schemas.microsoft.com/office/powerpoint/2010/main" val="345178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E44EF-09C7-A248-AFD1-932156BC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00050"/>
            <a:ext cx="10642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59"/>
            <a:ext cx="12192000" cy="665248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3951D-B1A4-4C43-BEF3-F9D8ABE8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399393" y="2211990"/>
            <a:ext cx="10655300" cy="30431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231228" y="1912884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94C8-7F89-444D-90DD-1B96AD07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90"/>
          <a:stretch/>
        </p:blipFill>
        <p:spPr>
          <a:xfrm>
            <a:off x="0" y="102760"/>
            <a:ext cx="12192000" cy="18101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675E2-FAC8-DC49-BD4F-B57866CC5487}"/>
              </a:ext>
            </a:extLst>
          </p:cNvPr>
          <p:cNvSpPr/>
          <p:nvPr/>
        </p:nvSpPr>
        <p:spPr>
          <a:xfrm>
            <a:off x="-157655" y="5559972"/>
            <a:ext cx="557048" cy="14294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48340-3EFE-3B43-9C34-7902A113B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"/>
          <a:stretch/>
        </p:blipFill>
        <p:spPr>
          <a:xfrm>
            <a:off x="419100" y="2007476"/>
            <a:ext cx="11353800" cy="37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8418-EC04-DB44-B21F-FE6BAFB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9" y="0"/>
            <a:ext cx="10609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233EE-B762-3149-BA02-A8A056B2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56" y="0"/>
            <a:ext cx="1008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2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67728-3996-4644-B457-BDCBC8BD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35000"/>
            <a:ext cx="11963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0D07-32E0-0145-ACFB-54C3902A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0"/>
            <a:ext cx="1089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4F97-7969-294E-8423-0B8ECD60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524000"/>
            <a:ext cx="7277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3C96-1DFA-D84A-901E-61595C23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8D23-616C-7943-B79A-70656DA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header</a:t>
            </a:r>
          </a:p>
          <a:p>
            <a:pPr lvl="1"/>
            <a:r>
              <a:rPr lang="en-US" dirty="0"/>
              <a:t>Defines settings for the document</a:t>
            </a:r>
          </a:p>
          <a:p>
            <a:pPr lvl="1"/>
            <a:endParaRPr lang="en-US" dirty="0"/>
          </a:p>
          <a:p>
            <a:r>
              <a:rPr lang="en-US" dirty="0"/>
              <a:t>Text</a:t>
            </a:r>
          </a:p>
          <a:p>
            <a:pPr lvl="1"/>
            <a:r>
              <a:rPr lang="en-US" dirty="0"/>
              <a:t>Headings, alteration, cross-references, etc.</a:t>
            </a:r>
          </a:p>
          <a:p>
            <a:pPr lvl="1"/>
            <a:endParaRPr lang="en-US" dirty="0"/>
          </a:p>
          <a:p>
            <a:r>
              <a:rPr lang="en-US" dirty="0"/>
              <a:t>Code chunks</a:t>
            </a:r>
          </a:p>
          <a:p>
            <a:pPr lvl="1"/>
            <a:r>
              <a:rPr lang="en-US" dirty="0"/>
              <a:t>Interprets codes in R, python, C, and </a:t>
            </a:r>
            <a:r>
              <a:rPr lang="en-US" dirty="0" err="1"/>
              <a:t>fortran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Rmarkdown</a:t>
            </a:r>
            <a:r>
              <a:rPr lang="en-US" i="1" dirty="0"/>
              <a:t>, </a:t>
            </a:r>
            <a:r>
              <a:rPr lang="en-US" i="1" dirty="0" err="1"/>
              <a:t>Bookdown</a:t>
            </a:r>
            <a:r>
              <a:rPr lang="en-US" i="1" dirty="0"/>
              <a:t>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 err="1"/>
              <a:t>blogdown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KNIT</a:t>
            </a:r>
            <a:r>
              <a:rPr lang="en-US" dirty="0"/>
              <a:t> all pieces together in homogeneous output</a:t>
            </a:r>
          </a:p>
        </p:txBody>
      </p:sp>
    </p:spTree>
    <p:extLst>
      <p:ext uri="{BB962C8B-B14F-4D97-AF65-F5344CB8AC3E}">
        <p14:creationId xmlns:p14="http://schemas.microsoft.com/office/powerpoint/2010/main" val="13934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‘R project’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http://archive.linux.duke.edu/cran/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8487F-0D72-7540-9D5D-98559CD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3370"/>
            <a:ext cx="8583930" cy="2129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264B5B-7F18-D24A-A9DE-3B970E5EB5AC}"/>
              </a:ext>
            </a:extLst>
          </p:cNvPr>
          <p:cNvSpPr/>
          <p:nvPr/>
        </p:nvSpPr>
        <p:spPr>
          <a:xfrm>
            <a:off x="8412480" y="3901440"/>
            <a:ext cx="1168400" cy="641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E388-5C37-6842-9FF3-CA82FF7D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 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3A72-7B5D-CB4A-9ADA-A95ADB42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https://github.com/francoisbirgand</a:t>
            </a:r>
            <a:endParaRPr lang="en-US" dirty="0"/>
          </a:p>
          <a:p>
            <a:r>
              <a:rPr lang="en-US" dirty="0"/>
              <a:t>Go to repositories</a:t>
            </a:r>
          </a:p>
          <a:p>
            <a:r>
              <a:rPr lang="en-US" dirty="0"/>
              <a:t>Choose </a:t>
            </a:r>
            <a:r>
              <a:rPr lang="en-US" dirty="0">
                <a:hlinkClick r:id="rId3"/>
              </a:rPr>
              <a:t>BAE204-Qlab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https://github.com/francoisbirgand/BAE204-Qlab</a:t>
            </a:r>
            <a:r>
              <a:rPr lang="en-US" dirty="0"/>
              <a:t>)</a:t>
            </a:r>
          </a:p>
          <a:p>
            <a:r>
              <a:rPr lang="en-US" dirty="0"/>
              <a:t>Download 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EE586-20C7-C74F-A4A3-AFC49AD63F3C}"/>
              </a:ext>
            </a:extLst>
          </p:cNvPr>
          <p:cNvGrpSpPr/>
          <p:nvPr/>
        </p:nvGrpSpPr>
        <p:grpSpPr>
          <a:xfrm>
            <a:off x="877570" y="1325881"/>
            <a:ext cx="10375900" cy="3911600"/>
            <a:chOff x="1405890" y="2159001"/>
            <a:chExt cx="10375900" cy="3911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97B94-B60A-8043-9511-61749EFC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890" y="2159001"/>
              <a:ext cx="10375900" cy="39116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73D5E4-B358-AA48-A9B6-608B785782C8}"/>
                </a:ext>
              </a:extLst>
            </p:cNvPr>
            <p:cNvSpPr/>
            <p:nvPr/>
          </p:nvSpPr>
          <p:spPr>
            <a:xfrm>
              <a:off x="4572000" y="2228850"/>
              <a:ext cx="1500188" cy="5000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0BC8C0-EF74-9749-AC01-D5FCDB493F39}"/>
                </a:ext>
              </a:extLst>
            </p:cNvPr>
            <p:cNvSpPr/>
            <p:nvPr/>
          </p:nvSpPr>
          <p:spPr>
            <a:xfrm>
              <a:off x="3426618" y="3429793"/>
              <a:ext cx="2290763" cy="6850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4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C0B5A5-43F3-D442-A75E-E102C4D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2147310"/>
            <a:ext cx="10394474" cy="3531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652EA-F410-5042-B5FA-05FBA466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F70D2-7BF4-EE44-814B-CA0EBBE2008D}"/>
              </a:ext>
            </a:extLst>
          </p:cNvPr>
          <p:cNvSpPr/>
          <p:nvPr/>
        </p:nvSpPr>
        <p:spPr>
          <a:xfrm>
            <a:off x="9241631" y="414416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2643A8-A506-B245-A3BC-32D1E3189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68" y="1595120"/>
            <a:ext cx="10349812" cy="4565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94D3F-196C-D44A-AA80-9916178E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79D071-1F6D-E247-BACC-43D976B29A38}"/>
              </a:ext>
            </a:extLst>
          </p:cNvPr>
          <p:cNvSpPr/>
          <p:nvPr/>
        </p:nvSpPr>
        <p:spPr>
          <a:xfrm>
            <a:off x="8584406" y="5230018"/>
            <a:ext cx="2290763" cy="685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1B-F7A4-0543-A425-15B97F15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213"/>
            <a:ext cx="10515600" cy="4476750"/>
          </a:xfrm>
        </p:spPr>
        <p:txBody>
          <a:bodyPr/>
          <a:lstStyle/>
          <a:p>
            <a:r>
              <a:rPr lang="en-US" dirty="0"/>
              <a:t>Unzip the file into a directory of your choice</a:t>
            </a:r>
          </a:p>
          <a:p>
            <a:r>
              <a:rPr lang="en-US" dirty="0"/>
              <a:t>In that directory, open the </a:t>
            </a:r>
            <a:r>
              <a:rPr lang="en-US" i="1" dirty="0" err="1">
                <a:solidFill>
                  <a:schemeClr val="accent1"/>
                </a:solidFill>
              </a:rPr>
              <a:t>QClab.Rproj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Normally, your screen should look like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7951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C3D5D-13CD-F145-8BBE-F868858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7" y="0"/>
            <a:ext cx="108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4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58-102E-0843-A5A4-476F203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A5C4-B54D-7742-8E8C-CA48D23B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right bottom window, you can see all the files in your working directory. </a:t>
            </a:r>
          </a:p>
          <a:p>
            <a:r>
              <a:rPr lang="en-US" dirty="0"/>
              <a:t>You can see several types of files: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Rmd</a:t>
            </a:r>
            <a:r>
              <a:rPr lang="en-US" dirty="0"/>
              <a:t>: </a:t>
            </a:r>
            <a:r>
              <a:rPr lang="en-US" dirty="0" err="1"/>
              <a:t>Rmarkdown</a:t>
            </a:r>
            <a:r>
              <a:rPr lang="en-US" dirty="0"/>
              <a:t> files, where all your code and text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yml</a:t>
            </a:r>
            <a:r>
              <a:rPr lang="en-US" dirty="0"/>
              <a:t>: files that define the settings for the book and for the output</a:t>
            </a:r>
          </a:p>
          <a:p>
            <a:pPr lvl="1"/>
            <a:r>
              <a:rPr lang="en-US" dirty="0"/>
              <a:t>*.csv: files where I have data to draw tables</a:t>
            </a:r>
          </a:p>
          <a:p>
            <a:pPr lvl="1"/>
            <a:r>
              <a:rPr lang="en-US" dirty="0"/>
              <a:t>*.bib: files in which the info for cited references is stored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a file in which info of all the files and file types you do NOT want uploaded on </a:t>
            </a:r>
            <a:r>
              <a:rPr lang="en-US" dirty="0" err="1"/>
              <a:t>Github</a:t>
            </a:r>
            <a:r>
              <a:rPr lang="en-US" dirty="0"/>
              <a:t> are stored</a:t>
            </a:r>
          </a:p>
          <a:p>
            <a:pPr lvl="1"/>
            <a:r>
              <a:rPr lang="en-US" dirty="0"/>
              <a:t>*.</a:t>
            </a:r>
            <a:r>
              <a:rPr lang="en-US" dirty="0" err="1"/>
              <a:t>css</a:t>
            </a:r>
            <a:r>
              <a:rPr lang="en-US" dirty="0"/>
              <a:t>: files that define the html output formats</a:t>
            </a:r>
          </a:p>
          <a:p>
            <a:pPr lvl="1"/>
            <a:r>
              <a:rPr lang="en-US" dirty="0"/>
              <a:t>pictures directory: a directory where all the pictures are stored</a:t>
            </a:r>
          </a:p>
          <a:p>
            <a:pPr lvl="1"/>
            <a:r>
              <a:rPr lang="en-US" dirty="0"/>
              <a:t>docs directory: a directory where the all the rendered files are stored and ready for upload in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*.R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5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8019-B981-9F40-9867-C37109B4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all necessary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6C5-2E3C-1648-925C-8EE14522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in that window the </a:t>
            </a:r>
            <a:r>
              <a:rPr lang="en-US" dirty="0" err="1"/>
              <a:t>StarterCode.R</a:t>
            </a:r>
            <a:r>
              <a:rPr lang="en-US" dirty="0"/>
              <a:t> code, click on it</a:t>
            </a:r>
          </a:p>
          <a:p>
            <a:r>
              <a:rPr lang="en-US" dirty="0"/>
              <a:t>The left panel on the general view is now separated with a console at the bottom, and the file you just opened is at the top</a:t>
            </a:r>
          </a:p>
          <a:p>
            <a:r>
              <a:rPr lang="en-US" dirty="0"/>
              <a:t>Select all the text and click run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DE35E-EAA6-CF47-90F6-AD6CFB3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9652000" cy="26075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E5BB46-7A50-C546-8D19-60ACE697F0EB}"/>
              </a:ext>
            </a:extLst>
          </p:cNvPr>
          <p:cNvSpPr/>
          <p:nvPr/>
        </p:nvSpPr>
        <p:spPr>
          <a:xfrm>
            <a:off x="7757318" y="4171951"/>
            <a:ext cx="1072357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2498725"/>
            <a:ext cx="10515600" cy="1325563"/>
          </a:xfrm>
        </p:spPr>
        <p:txBody>
          <a:bodyPr/>
          <a:lstStyle/>
          <a:p>
            <a:r>
              <a:rPr lang="en-US" dirty="0"/>
              <a:t>﻿Introduction to hydrographs, </a:t>
            </a:r>
            <a:r>
              <a:rPr lang="en-US" dirty="0" err="1"/>
              <a:t>chemographs</a:t>
            </a:r>
            <a:r>
              <a:rPr lang="en-US" dirty="0"/>
              <a:t>, concentrations, and loads</a:t>
            </a:r>
          </a:p>
        </p:txBody>
      </p:sp>
    </p:spTree>
    <p:extLst>
      <p:ext uri="{BB962C8B-B14F-4D97-AF65-F5344CB8AC3E}">
        <p14:creationId xmlns:p14="http://schemas.microsoft.com/office/powerpoint/2010/main" val="416085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BF451-A6DB-FF42-B163-5AD28D4D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1862102"/>
            <a:ext cx="8056880" cy="44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2EB3-D426-5E49-B1F3-5EFC0F0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B29D-6A84-6648-9E43-513D3A03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 ‘</a:t>
            </a:r>
            <a:r>
              <a:rPr lang="en-US" dirty="0" err="1"/>
              <a:t>rstudio</a:t>
            </a:r>
            <a:r>
              <a:rPr lang="en-US" dirty="0"/>
              <a:t> download’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5EAD1-995D-F646-8E0B-579C88ED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0"/>
          <a:stretch/>
        </p:blipFill>
        <p:spPr>
          <a:xfrm>
            <a:off x="6989052" y="558800"/>
            <a:ext cx="4847348" cy="39827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114D858-7838-394A-8515-59B5326192BD}"/>
              </a:ext>
            </a:extLst>
          </p:cNvPr>
          <p:cNvSpPr/>
          <p:nvPr/>
        </p:nvSpPr>
        <p:spPr>
          <a:xfrm>
            <a:off x="7904480" y="2915920"/>
            <a:ext cx="1270000" cy="120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3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CA57-239F-4840-81B3-79B5931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﻿Hydrograph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5547-0D54-614F-BFA4-42E37620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1356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4778-3CC2-604D-A80C-DE1AEA38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hydrograph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64CB-AF96-5849-B0B9-0B051A4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is made of </a:t>
            </a:r>
          </a:p>
          <a:p>
            <a:pPr lvl="1"/>
            <a:r>
              <a:rPr lang="en-US" dirty="0"/>
              <a:t>Fast rising limb</a:t>
            </a:r>
          </a:p>
          <a:p>
            <a:pPr lvl="1"/>
            <a:r>
              <a:rPr lang="en-US" dirty="0"/>
              <a:t>Slower falling limb</a:t>
            </a:r>
          </a:p>
          <a:p>
            <a:r>
              <a:rPr lang="en-US" dirty="0"/>
              <a:t>Flow peak</a:t>
            </a:r>
          </a:p>
          <a:p>
            <a:r>
              <a:rPr lang="en-US" dirty="0"/>
              <a:t>Time of rise</a:t>
            </a:r>
          </a:p>
        </p:txBody>
      </p:sp>
    </p:spTree>
    <p:extLst>
      <p:ext uri="{BB962C8B-B14F-4D97-AF65-F5344CB8AC3E}">
        <p14:creationId xmlns:p14="http://schemas.microsoft.com/office/powerpoint/2010/main" val="41261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3ACD-4409-3E4C-A11B-DAF792B9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hydrograph over an entire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67ED-A8B5-8E46-8726-5016879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04DD-2D3D-F248-9491-D06EC23A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376627"/>
            <a:ext cx="94488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6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C556E-E37D-4E4C-A2FB-26F3D4F4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2060734"/>
            <a:ext cx="4711700" cy="1422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0693-B5D1-4043-B276-10308B66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4147820"/>
            <a:ext cx="6794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A362-26C6-0A4E-8B0C-C94BFAA5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A71E7-E1C2-1B4D-BEF9-595E735D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825625"/>
            <a:ext cx="9133840" cy="50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0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D986-5FE9-B944-B62C-95F4E703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water fluxes or cumulative flow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78E98-04FB-BE4F-B112-CCD2A82A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4424"/>
            <a:ext cx="10515600" cy="3913739"/>
          </a:xfrm>
        </p:spPr>
      </p:pic>
    </p:spTree>
    <p:extLst>
      <p:ext uri="{BB962C8B-B14F-4D97-AF65-F5344CB8AC3E}">
        <p14:creationId xmlns:p14="http://schemas.microsoft.com/office/powerpoint/2010/main" val="402799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8F51-D972-F246-AA2B-D2CFE0B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importance of rare high flow events</a:t>
            </a:r>
          </a:p>
          <a:p>
            <a:r>
              <a:rPr lang="en-US" dirty="0"/>
              <a:t>Flow duration curves represent the percentage of the total flow that occurred in x% of the time corresponding to the highest flows</a:t>
            </a:r>
          </a:p>
        </p:txBody>
      </p:sp>
    </p:spTree>
    <p:extLst>
      <p:ext uri="{BB962C8B-B14F-4D97-AF65-F5344CB8AC3E}">
        <p14:creationId xmlns:p14="http://schemas.microsoft.com/office/powerpoint/2010/main" val="82128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flow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0375C-1F50-A54C-A2B2-CDBB2043D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1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under sorted flow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E4084-BB4E-7E45-899B-8E55289B6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5705"/>
            <a:ext cx="10515600" cy="3371177"/>
          </a:xfrm>
        </p:spPr>
      </p:pic>
    </p:spTree>
    <p:extLst>
      <p:ext uri="{BB962C8B-B14F-4D97-AF65-F5344CB8AC3E}">
        <p14:creationId xmlns:p14="http://schemas.microsoft.com/office/powerpoint/2010/main" val="286415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F173AD-A8EE-BF4E-AD7C-3A47785E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87-A94E-4C47-97BE-91DFAC8F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make websites, write books and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28F68-FA95-FB48-8843-66ECA686F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78" y="1690688"/>
            <a:ext cx="1969815" cy="2265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3239D-949D-FA4D-82BE-D145C9A32441}"/>
              </a:ext>
            </a:extLst>
          </p:cNvPr>
          <p:cNvSpPr txBox="1"/>
          <p:nvPr/>
        </p:nvSpPr>
        <p:spPr>
          <a:xfrm>
            <a:off x="5295399" y="1321356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AE800-2E4F-7048-8ADA-C688DFC1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92" y="4296323"/>
            <a:ext cx="1971923" cy="226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0A16-E83D-2F4C-8C2E-6DCE0D83C7D0}"/>
              </a:ext>
            </a:extLst>
          </p:cNvPr>
          <p:cNvSpPr txBox="1"/>
          <p:nvPr/>
        </p:nvSpPr>
        <p:spPr>
          <a:xfrm>
            <a:off x="7727263" y="3844882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Books, chaptered docs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650382-F2AB-4A42-ABF5-28323EF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82" y="4200034"/>
            <a:ext cx="2011545" cy="226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724CB-D2B7-434E-A216-69155978A0CB}"/>
              </a:ext>
            </a:extLst>
          </p:cNvPr>
          <p:cNvSpPr txBox="1"/>
          <p:nvPr/>
        </p:nvSpPr>
        <p:spPr>
          <a:xfrm>
            <a:off x="2125866" y="377130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Articles</a:t>
            </a:r>
          </a:p>
        </p:txBody>
      </p:sp>
    </p:spTree>
    <p:extLst>
      <p:ext uri="{BB962C8B-B14F-4D97-AF65-F5344CB8AC3E}">
        <p14:creationId xmlns:p14="http://schemas.microsoft.com/office/powerpoint/2010/main" val="17793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ADFAE-7B7B-264E-BE12-AFFA3A03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duration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49DF6-CA6B-E945-B627-D4745FD9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49B6F6-7601-554D-BE4D-3C9F15BD0482}"/>
              </a:ext>
            </a:extLst>
          </p:cNvPr>
          <p:cNvCxnSpPr/>
          <p:nvPr/>
        </p:nvCxnSpPr>
        <p:spPr>
          <a:xfrm flipV="1">
            <a:off x="4663440" y="4053840"/>
            <a:ext cx="0" cy="122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4508A-419D-B147-8B6C-0F86CEAB19C4}"/>
              </a:ext>
            </a:extLst>
          </p:cNvPr>
          <p:cNvGrpSpPr/>
          <p:nvPr/>
        </p:nvGrpSpPr>
        <p:grpSpPr>
          <a:xfrm>
            <a:off x="1204346" y="3859014"/>
            <a:ext cx="3438774" cy="369332"/>
            <a:chOff x="1204346" y="3859014"/>
            <a:chExt cx="3438774" cy="36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0E1702-49A1-A64E-A81A-AEC74C022553}"/>
                </a:ext>
              </a:extLst>
            </p:cNvPr>
            <p:cNvCxnSpPr/>
            <p:nvPr/>
          </p:nvCxnSpPr>
          <p:spPr>
            <a:xfrm flipH="1">
              <a:off x="1788160" y="4043680"/>
              <a:ext cx="28549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2F25-49E6-B845-8B31-A9EFA1A4A54F}"/>
                </a:ext>
              </a:extLst>
            </p:cNvPr>
            <p:cNvSpPr txBox="1"/>
            <p:nvPr/>
          </p:nvSpPr>
          <p:spPr>
            <a:xfrm>
              <a:off x="1204346" y="38590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6002-B2CF-2E43-8082-EEE7433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Chemographs</a:t>
            </a:r>
            <a:r>
              <a:rPr lang="en-US" dirty="0"/>
              <a:t> and concentration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6FF5FB-7ABC-0A43-BD8D-BB12271B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2DF-F5E4-5044-957D-43C376D0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71295-1975-AD42-8810-847548C7F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A9B-CE31-3943-9AC5-5118DAC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 effect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DF3AE-43A0-3344-81A7-90DD3D09A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96" y="1825625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3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DB2-45D1-734A-88B0-70EC7E40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Loads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11E87-E213-DC44-ABEB-C3393FDF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872" y="2465541"/>
            <a:ext cx="2781300" cy="71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C7D2-73B2-974B-B11A-86FE3B1F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951594"/>
            <a:ext cx="8686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8296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D82-83C3-FB47-A0A7-B890345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loads without continuous concentrations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E532-649B-F14B-8707-3E46D278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~ Volume x arithmetic average</a:t>
            </a:r>
          </a:p>
          <a:p>
            <a:r>
              <a:rPr lang="en-US" dirty="0"/>
              <a:t>Underestimates loads when </a:t>
            </a:r>
            <a:r>
              <a:rPr lang="en-US" dirty="0">
                <a:solidFill>
                  <a:srgbClr val="FF0000"/>
                </a:solidFill>
              </a:rPr>
              <a:t>concentration</a:t>
            </a:r>
            <a:r>
              <a:rPr lang="en-US" dirty="0"/>
              <a:t> effect</a:t>
            </a:r>
          </a:p>
          <a:p>
            <a:r>
              <a:rPr lang="en-US" dirty="0"/>
              <a:t>Overestimates loads when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dilution</a:t>
            </a:r>
            <a:r>
              <a:rPr lang="en-US" dirty="0"/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371803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C4CF0-3B87-A342-A734-4D4E53F4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67" b="50150"/>
          <a:stretch/>
        </p:blipFill>
        <p:spPr>
          <a:xfrm>
            <a:off x="3774474" y="843469"/>
            <a:ext cx="4572000" cy="50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B745D-311A-4C4F-B6D2-62A312E6D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9" b="49790"/>
          <a:stretch/>
        </p:blipFill>
        <p:spPr>
          <a:xfrm>
            <a:off x="3810000" y="918529"/>
            <a:ext cx="4572000" cy="5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0" b="50030"/>
          <a:stretch/>
        </p:blipFill>
        <p:spPr>
          <a:xfrm>
            <a:off x="3810000" y="870033"/>
            <a:ext cx="4572000" cy="5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D1F-762A-1C4E-BBE8-2174A6B3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</a:t>
            </a:r>
            <a:r>
              <a:rPr lang="en-US" sz="3600" i="1" dirty="0"/>
              <a:t>***</a:t>
            </a:r>
            <a:r>
              <a:rPr lang="en-US" dirty="0">
                <a:solidFill>
                  <a:srgbClr val="00B050"/>
                </a:solidFill>
              </a:rPr>
              <a:t>down</a:t>
            </a:r>
            <a:r>
              <a:rPr lang="en-US" dirty="0"/>
              <a:t>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8485-583F-F94D-8FC5-919D4096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531"/>
            <a:ext cx="10515600" cy="3097431"/>
          </a:xfrm>
        </p:spPr>
        <p:txBody>
          <a:bodyPr/>
          <a:lstStyle/>
          <a:p>
            <a:r>
              <a:rPr lang="en-US" dirty="0"/>
              <a:t>It starts with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E68CB-001F-674C-91A2-2E225A79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270"/>
          <a:stretch/>
        </p:blipFill>
        <p:spPr>
          <a:xfrm>
            <a:off x="3810000" y="902730"/>
            <a:ext cx="457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3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6F5-25E3-B740-8CA1-FC1E0B9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average vs Flow Weighted Average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D937D-2768-0C4D-AFDF-019EFD032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3378994"/>
            <a:ext cx="3810000" cy="1244600"/>
          </a:xfrm>
        </p:spPr>
      </p:pic>
    </p:spTree>
    <p:extLst>
      <p:ext uri="{BB962C8B-B14F-4D97-AF65-F5344CB8AC3E}">
        <p14:creationId xmlns:p14="http://schemas.microsoft.com/office/powerpoint/2010/main" val="2209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5794-5C9B-784A-8DAC-170028D9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 language?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D21BC-0378-984C-A483-595AA975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680326" y="1709020"/>
            <a:ext cx="10579100" cy="159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71BA36-6717-1A4E-B619-56C2968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6" y="3825765"/>
            <a:ext cx="10673474" cy="23511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 &lt;p&gt;I borrow ... from &lt;a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www.stat.cmu.edu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/"&gt;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Shalizi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&lt;/a&gt; from ...&lt;/p&gt; &lt;p&gt;Many ...that of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&gt;marking up&lt;/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text. The essential idea in a &lt;strong&gt;mark-up language&lt;/strong&gt; is that it consists of ordinary text, &lt;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&gt;plus&lt;/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signs which indicate how to change the formatting or meaning of the text. Some mark-up languages, like HTML (Hyper-Text Markup Language) use very obtrusive markup; others, like the language called &lt;strong&gt;Markdown&lt;/strong&gt;, are more subtle.&lt;/p&gt;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152774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7632-8480-044F-9CF2-FD31A93F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, Mark</a:t>
            </a:r>
            <a:r>
              <a:rPr lang="en-US" dirty="0">
                <a:solidFill>
                  <a:srgbClr val="00B050"/>
                </a:solidFill>
              </a:rPr>
              <a:t>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2352-F1F0-4C4C-BD8F-0ADCB2C8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on word!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FF0000"/>
                </a:solidFill>
              </a:rPr>
              <a:t>up</a:t>
            </a:r>
            <a:r>
              <a:rPr lang="en-US" dirty="0"/>
              <a:t>: a bit on the complicated side (HTML, </a:t>
            </a:r>
            <a:r>
              <a:rPr lang="en-US" dirty="0" err="1"/>
              <a:t>LaTeX</a:t>
            </a:r>
            <a:r>
              <a:rPr lang="en-US" dirty="0"/>
              <a:t>, others)</a:t>
            </a:r>
          </a:p>
          <a:p>
            <a:r>
              <a:rPr lang="en-US" dirty="0"/>
              <a:t>Mark</a:t>
            </a:r>
            <a:r>
              <a:rPr lang="en-US" dirty="0">
                <a:solidFill>
                  <a:srgbClr val="00B050"/>
                </a:solidFill>
              </a:rPr>
              <a:t>down: </a:t>
            </a:r>
            <a:r>
              <a:rPr lang="en-US" dirty="0"/>
              <a:t>the idea is to make things simple: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&lt;div id="what-is-the-markdown-language" class="section level2"&gt; &lt;h2&gt;What is the Markdown language?&lt;/h2&gt;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## What is the Markdown language?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CAB-06A6-3D43-B1B9-F2E7DD23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code, several output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8456-649D-6C4C-818F-C42043A43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Markdown .md format recognized by many interpreter codes</a:t>
            </a:r>
          </a:p>
          <a:p>
            <a:r>
              <a:rPr lang="en-US" dirty="0" err="1"/>
              <a:t>Rmarkdown</a:t>
            </a:r>
            <a:r>
              <a:rPr lang="en-US" dirty="0"/>
              <a:t> example outputs:</a:t>
            </a:r>
          </a:p>
          <a:p>
            <a:pPr lvl="1"/>
            <a:r>
              <a:rPr lang="en-US" dirty="0"/>
              <a:t>Documents:</a:t>
            </a:r>
          </a:p>
          <a:p>
            <a:pPr lvl="2"/>
            <a:r>
              <a:rPr lang="en-US" dirty="0"/>
              <a:t>Html documents</a:t>
            </a:r>
          </a:p>
          <a:p>
            <a:pPr lvl="2"/>
            <a:r>
              <a:rPr lang="en-US" dirty="0"/>
              <a:t>Pdf document (via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document</a:t>
            </a:r>
          </a:p>
          <a:p>
            <a:pPr lvl="2"/>
            <a:r>
              <a:rPr lang="en-US" dirty="0" err="1"/>
              <a:t>epub</a:t>
            </a:r>
            <a:endParaRPr lang="en-US" dirty="0"/>
          </a:p>
          <a:p>
            <a:pPr lvl="1"/>
            <a:r>
              <a:rPr lang="en-US" dirty="0"/>
              <a:t>Presentations:</a:t>
            </a:r>
          </a:p>
          <a:p>
            <a:pPr lvl="2"/>
            <a:r>
              <a:rPr lang="en-US" dirty="0" err="1"/>
              <a:t>Ioslides_presentations</a:t>
            </a:r>
            <a:endParaRPr lang="en-US" dirty="0"/>
          </a:p>
          <a:p>
            <a:pPr lvl="2"/>
            <a:r>
              <a:rPr lang="en-US" dirty="0"/>
              <a:t>Power point presentations</a:t>
            </a:r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/>
              <a:t>Interactive dashboards</a:t>
            </a:r>
          </a:p>
          <a:p>
            <a:pPr lvl="2"/>
            <a:r>
              <a:rPr lang="en-US" dirty="0" err="1"/>
              <a:t>Github_documents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CE9-CFBB-254B-87D1-0B50C22A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431"/>
            <a:ext cx="12192000" cy="30759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C1C7CE-2684-0D46-BD4E-D033D099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6218"/>
            <a:ext cx="10515600" cy="10016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</a:t>
            </a:r>
            <a:r>
              <a:rPr lang="en-US" dirty="0" err="1"/>
              <a:t>rmarkdown-cheatsheet.pdf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2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821</Words>
  <Application>Microsoft Macintosh PowerPoint</Application>
  <PresentationFormat>Widescreen</PresentationFormat>
  <Paragraphs>115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Introduction to variability of flows and concentrations in watersheds using R markdown</vt:lpstr>
      <vt:lpstr>Download R</vt:lpstr>
      <vt:lpstr>Download RStudio</vt:lpstr>
      <vt:lpstr>Using R to make websites, write books and articles</vt:lpstr>
      <vt:lpstr>What’s this ***down business?</vt:lpstr>
      <vt:lpstr>What is the Markup language?</vt:lpstr>
      <vt:lpstr>Markup, Markdown</vt:lpstr>
      <vt:lpstr>One code, several output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basic structure</vt:lpstr>
      <vt:lpstr>Rmarkdown starter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Downloading all necessary packages</vt:lpstr>
      <vt:lpstr>Downloading all necessary packages</vt:lpstr>
      <vt:lpstr>Introduction to hydrographs, chemographs, concentrations, and loads</vt:lpstr>
      <vt:lpstr>Hydrograph</vt:lpstr>
      <vt:lpstr>Hydrograph</vt:lpstr>
      <vt:lpstr>Characteristics of a hydrograph</vt:lpstr>
      <vt:lpstr>Actual hydrograph over an entire year</vt:lpstr>
      <vt:lpstr>Calculating water fluxes or cumulative flow volumes</vt:lpstr>
      <vt:lpstr>Calculating water fluxes or cumulative flow volumes</vt:lpstr>
      <vt:lpstr>Calculating water fluxes or cumulative flow volumes</vt:lpstr>
      <vt:lpstr>Flow duration curves</vt:lpstr>
      <vt:lpstr>Sorted flow rates</vt:lpstr>
      <vt:lpstr>Integration under sorted flow rates</vt:lpstr>
      <vt:lpstr>Flow duration curves</vt:lpstr>
      <vt:lpstr>Flow duration curves</vt:lpstr>
      <vt:lpstr>Chemographs and concentration levels</vt:lpstr>
      <vt:lpstr>Dilution effect</vt:lpstr>
      <vt:lpstr>Concentration effect</vt:lpstr>
      <vt:lpstr>Cumulative Loads</vt:lpstr>
      <vt:lpstr>Arithmetic average vs Flow Weighted Average Concentration</vt:lpstr>
      <vt:lpstr>Calculating loads without continuous concentrations</vt:lpstr>
      <vt:lpstr>PowerPoint Presentation</vt:lpstr>
      <vt:lpstr>PowerPoint Presentation</vt:lpstr>
      <vt:lpstr>PowerPoint Presentation</vt:lpstr>
      <vt:lpstr>PowerPoint Presentation</vt:lpstr>
      <vt:lpstr>Arithmetic average vs Flow Weighted Average Concentration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scientific articles, books, and websites in R: an intro to reproducible research</dc:title>
  <dc:creator>Microsoft Office User</dc:creator>
  <cp:lastModifiedBy>Microsoft Office User</cp:lastModifiedBy>
  <cp:revision>36</cp:revision>
  <dcterms:created xsi:type="dcterms:W3CDTF">2018-12-15T02:01:26Z</dcterms:created>
  <dcterms:modified xsi:type="dcterms:W3CDTF">2022-03-24T14:27:56Z</dcterms:modified>
</cp:coreProperties>
</file>